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3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40FFB-01F3-41DC-94B6-C2EAE547354A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819F89C-82C3-46FC-A29E-5FF562C45CF7}">
      <dgm:prSet/>
      <dgm:spPr/>
      <dgm:t>
        <a:bodyPr/>
        <a:lstStyle/>
        <a:p>
          <a:r>
            <a:rPr lang="en-GB" b="0" i="0"/>
            <a:t>Wealth preservation using takaful aims to safeguard wealth against financial risks and threats, protect assets and physical property against unpredictable occurrences and potential loss. </a:t>
          </a:r>
          <a:endParaRPr lang="en-US"/>
        </a:p>
      </dgm:t>
    </dgm:pt>
    <dgm:pt modelId="{691D2A31-45E4-41BB-BD56-2094445D36AD}" type="parTrans" cxnId="{00F4ECAB-FCA8-486F-BEB6-A3D1656CB457}">
      <dgm:prSet/>
      <dgm:spPr/>
      <dgm:t>
        <a:bodyPr/>
        <a:lstStyle/>
        <a:p>
          <a:endParaRPr lang="en-US"/>
        </a:p>
      </dgm:t>
    </dgm:pt>
    <dgm:pt modelId="{6DAC5919-22AF-4EAB-BDA2-DC202C4B8F13}" type="sibTrans" cxnId="{00F4ECAB-FCA8-486F-BEB6-A3D1656CB457}">
      <dgm:prSet/>
      <dgm:spPr/>
      <dgm:t>
        <a:bodyPr/>
        <a:lstStyle/>
        <a:p>
          <a:endParaRPr lang="en-US"/>
        </a:p>
      </dgm:t>
    </dgm:pt>
    <dgm:pt modelId="{71866CF3-0D89-4559-8B56-B0D34F45E715}">
      <dgm:prSet/>
      <dgm:spPr/>
      <dgm:t>
        <a:bodyPr/>
        <a:lstStyle/>
        <a:p>
          <a:r>
            <a:rPr lang="en-GB" b="0" i="0"/>
            <a:t>It also protects personal health and energy against hardships from illness, prolonged sickness, injury or disability, or death.</a:t>
          </a:r>
          <a:endParaRPr lang="en-US"/>
        </a:p>
      </dgm:t>
    </dgm:pt>
    <dgm:pt modelId="{501C2560-9082-49F7-BC3B-F5D64467EF75}" type="parTrans" cxnId="{1F3AFF25-942B-4430-A034-5150C59B6F38}">
      <dgm:prSet/>
      <dgm:spPr/>
      <dgm:t>
        <a:bodyPr/>
        <a:lstStyle/>
        <a:p>
          <a:endParaRPr lang="en-US"/>
        </a:p>
      </dgm:t>
    </dgm:pt>
    <dgm:pt modelId="{992E5FFF-8E93-4952-8E8F-9DC86716389C}" type="sibTrans" cxnId="{1F3AFF25-942B-4430-A034-5150C59B6F38}">
      <dgm:prSet/>
      <dgm:spPr/>
      <dgm:t>
        <a:bodyPr/>
        <a:lstStyle/>
        <a:p>
          <a:endParaRPr lang="en-US"/>
        </a:p>
      </dgm:t>
    </dgm:pt>
    <dgm:pt modelId="{DB77527B-3718-4CEE-BFBD-2219F63B5237}" type="pres">
      <dgm:prSet presAssocID="{34140FFB-01F3-41DC-94B6-C2EAE547354A}" presName="linear" presStyleCnt="0">
        <dgm:presLayoutVars>
          <dgm:animLvl val="lvl"/>
          <dgm:resizeHandles val="exact"/>
        </dgm:presLayoutVars>
      </dgm:prSet>
      <dgm:spPr/>
    </dgm:pt>
    <dgm:pt modelId="{FC3EDC83-FB3D-40FA-B71D-17288FD20C90}" type="pres">
      <dgm:prSet presAssocID="{6819F89C-82C3-46FC-A29E-5FF562C45CF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27C9CE6-55E9-466A-B3A5-672036C848A4}" type="pres">
      <dgm:prSet presAssocID="{6DAC5919-22AF-4EAB-BDA2-DC202C4B8F13}" presName="spacer" presStyleCnt="0"/>
      <dgm:spPr/>
    </dgm:pt>
    <dgm:pt modelId="{16A1CE2B-565E-43EF-A941-CC3F9F27E90A}" type="pres">
      <dgm:prSet presAssocID="{71866CF3-0D89-4559-8B56-B0D34F45E71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F3AFF25-942B-4430-A034-5150C59B6F38}" srcId="{34140FFB-01F3-41DC-94B6-C2EAE547354A}" destId="{71866CF3-0D89-4559-8B56-B0D34F45E715}" srcOrd="1" destOrd="0" parTransId="{501C2560-9082-49F7-BC3B-F5D64467EF75}" sibTransId="{992E5FFF-8E93-4952-8E8F-9DC86716389C}"/>
    <dgm:cxn modelId="{01CE3432-55C8-4E77-930E-D187D52C1D46}" type="presOf" srcId="{6819F89C-82C3-46FC-A29E-5FF562C45CF7}" destId="{FC3EDC83-FB3D-40FA-B71D-17288FD20C90}" srcOrd="0" destOrd="0" presId="urn:microsoft.com/office/officeart/2005/8/layout/vList2"/>
    <dgm:cxn modelId="{534D5E9F-E529-4EEB-8D2A-558E5104C2D6}" type="presOf" srcId="{71866CF3-0D89-4559-8B56-B0D34F45E715}" destId="{16A1CE2B-565E-43EF-A941-CC3F9F27E90A}" srcOrd="0" destOrd="0" presId="urn:microsoft.com/office/officeart/2005/8/layout/vList2"/>
    <dgm:cxn modelId="{00F4ECAB-FCA8-486F-BEB6-A3D1656CB457}" srcId="{34140FFB-01F3-41DC-94B6-C2EAE547354A}" destId="{6819F89C-82C3-46FC-A29E-5FF562C45CF7}" srcOrd="0" destOrd="0" parTransId="{691D2A31-45E4-41BB-BD56-2094445D36AD}" sibTransId="{6DAC5919-22AF-4EAB-BDA2-DC202C4B8F13}"/>
    <dgm:cxn modelId="{CDB6CBEE-FB26-43E2-9CFF-F2A3FB42E5B4}" type="presOf" srcId="{34140FFB-01F3-41DC-94B6-C2EAE547354A}" destId="{DB77527B-3718-4CEE-BFBD-2219F63B5237}" srcOrd="0" destOrd="0" presId="urn:microsoft.com/office/officeart/2005/8/layout/vList2"/>
    <dgm:cxn modelId="{2A1422FD-7C41-4FB5-BE63-AF73C4FD940A}" type="presParOf" srcId="{DB77527B-3718-4CEE-BFBD-2219F63B5237}" destId="{FC3EDC83-FB3D-40FA-B71D-17288FD20C90}" srcOrd="0" destOrd="0" presId="urn:microsoft.com/office/officeart/2005/8/layout/vList2"/>
    <dgm:cxn modelId="{E16A2D23-C8C6-421D-B9E7-B0CD4334D130}" type="presParOf" srcId="{DB77527B-3718-4CEE-BFBD-2219F63B5237}" destId="{A27C9CE6-55E9-466A-B3A5-672036C848A4}" srcOrd="1" destOrd="0" presId="urn:microsoft.com/office/officeart/2005/8/layout/vList2"/>
    <dgm:cxn modelId="{19DC82E2-CF5C-430B-830B-B0EABCDDC46E}" type="presParOf" srcId="{DB77527B-3718-4CEE-BFBD-2219F63B5237}" destId="{16A1CE2B-565E-43EF-A941-CC3F9F27E90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F0CA84-E102-4799-BF1F-30A7C44164B0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8AD21DF-F447-4B1B-9DBD-057366B0A6BE}">
      <dgm:prSet/>
      <dgm:spPr/>
      <dgm:t>
        <a:bodyPr/>
        <a:lstStyle/>
        <a:p>
          <a:r>
            <a:rPr lang="en-GB"/>
            <a:t>Thank You</a:t>
          </a:r>
          <a:endParaRPr lang="en-US"/>
        </a:p>
      </dgm:t>
    </dgm:pt>
    <dgm:pt modelId="{FE8FEE48-AA2F-4C99-B9D0-2B422BA09A7B}" type="parTrans" cxnId="{F0DE2151-CFC6-4F9E-B8D2-0344FC988168}">
      <dgm:prSet/>
      <dgm:spPr/>
      <dgm:t>
        <a:bodyPr/>
        <a:lstStyle/>
        <a:p>
          <a:endParaRPr lang="en-US"/>
        </a:p>
      </dgm:t>
    </dgm:pt>
    <dgm:pt modelId="{582DF582-5F25-4533-A62D-771D3B2E70A3}" type="sibTrans" cxnId="{F0DE2151-CFC6-4F9E-B8D2-0344FC988168}">
      <dgm:prSet/>
      <dgm:spPr/>
      <dgm:t>
        <a:bodyPr/>
        <a:lstStyle/>
        <a:p>
          <a:endParaRPr lang="en-US"/>
        </a:p>
      </dgm:t>
    </dgm:pt>
    <dgm:pt modelId="{CD05AB38-B863-4F28-AA36-B6F11BCFFFED}" type="pres">
      <dgm:prSet presAssocID="{6DF0CA84-E102-4799-BF1F-30A7C44164B0}" presName="cycle" presStyleCnt="0">
        <dgm:presLayoutVars>
          <dgm:dir/>
          <dgm:resizeHandles val="exact"/>
        </dgm:presLayoutVars>
      </dgm:prSet>
      <dgm:spPr/>
    </dgm:pt>
    <dgm:pt modelId="{F2BD25E6-B31A-49A8-B690-8939F094CCCC}" type="pres">
      <dgm:prSet presAssocID="{78AD21DF-F447-4B1B-9DBD-057366B0A6BE}" presName="node" presStyleLbl="node1" presStyleIdx="0" presStyleCnt="1">
        <dgm:presLayoutVars>
          <dgm:bulletEnabled val="1"/>
        </dgm:presLayoutVars>
      </dgm:prSet>
      <dgm:spPr/>
    </dgm:pt>
  </dgm:ptLst>
  <dgm:cxnLst>
    <dgm:cxn modelId="{F0DE2151-CFC6-4F9E-B8D2-0344FC988168}" srcId="{6DF0CA84-E102-4799-BF1F-30A7C44164B0}" destId="{78AD21DF-F447-4B1B-9DBD-057366B0A6BE}" srcOrd="0" destOrd="0" parTransId="{FE8FEE48-AA2F-4C99-B9D0-2B422BA09A7B}" sibTransId="{582DF582-5F25-4533-A62D-771D3B2E70A3}"/>
    <dgm:cxn modelId="{25D3B0D6-47CA-4DBE-88F1-9D40DB760567}" type="presOf" srcId="{6DF0CA84-E102-4799-BF1F-30A7C44164B0}" destId="{CD05AB38-B863-4F28-AA36-B6F11BCFFFED}" srcOrd="0" destOrd="0" presId="urn:microsoft.com/office/officeart/2005/8/layout/cycle6"/>
    <dgm:cxn modelId="{AD29C5DC-0CA5-4F16-AFD6-49A32FAE95D2}" type="presOf" srcId="{78AD21DF-F447-4B1B-9DBD-057366B0A6BE}" destId="{F2BD25E6-B31A-49A8-B690-8939F094CCCC}" srcOrd="0" destOrd="0" presId="urn:microsoft.com/office/officeart/2005/8/layout/cycle6"/>
    <dgm:cxn modelId="{530D3EA8-AE41-4794-B261-156F607D3B66}" type="presParOf" srcId="{CD05AB38-B863-4F28-AA36-B6F11BCFFFED}" destId="{F2BD25E6-B31A-49A8-B690-8939F094CCCC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EDC83-FB3D-40FA-B71D-17288FD20C90}">
      <dsp:nvSpPr>
        <dsp:cNvPr id="0" name=""/>
        <dsp:cNvSpPr/>
      </dsp:nvSpPr>
      <dsp:spPr>
        <a:xfrm>
          <a:off x="0" y="86359"/>
          <a:ext cx="6666833" cy="2597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Wealth preservation using takaful aims to safeguard wealth against financial risks and threats, protect assets and physical property against unpredictable occurrences and potential loss. </a:t>
          </a:r>
          <a:endParaRPr lang="en-US" sz="3000" kern="1200"/>
        </a:p>
      </dsp:txBody>
      <dsp:txXfrm>
        <a:off x="126795" y="213154"/>
        <a:ext cx="6413243" cy="2343810"/>
      </dsp:txXfrm>
    </dsp:sp>
    <dsp:sp modelId="{16A1CE2B-565E-43EF-A941-CC3F9F27E90A}">
      <dsp:nvSpPr>
        <dsp:cNvPr id="0" name=""/>
        <dsp:cNvSpPr/>
      </dsp:nvSpPr>
      <dsp:spPr>
        <a:xfrm>
          <a:off x="0" y="2770160"/>
          <a:ext cx="6666833" cy="259740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0" i="0" kern="1200"/>
            <a:t>It also protects personal health and energy against hardships from illness, prolonged sickness, injury or disability, or death.</a:t>
          </a:r>
          <a:endParaRPr lang="en-US" sz="3000" kern="1200"/>
        </a:p>
      </dsp:txBody>
      <dsp:txXfrm>
        <a:off x="126795" y="2896955"/>
        <a:ext cx="6413243" cy="23438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BD25E6-B31A-49A8-B690-8939F094CCCC}">
      <dsp:nvSpPr>
        <dsp:cNvPr id="0" name=""/>
        <dsp:cNvSpPr/>
      </dsp:nvSpPr>
      <dsp:spPr>
        <a:xfrm>
          <a:off x="1915194" y="2975"/>
          <a:ext cx="6685210" cy="43453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/>
            <a:t>Thank You</a:t>
          </a:r>
          <a:endParaRPr lang="en-US" sz="6500" kern="1200"/>
        </a:p>
      </dsp:txBody>
      <dsp:txXfrm>
        <a:off x="2127318" y="215099"/>
        <a:ext cx="6260962" cy="3921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16EA3-6A27-3430-3555-C1C344549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FAC022-4F72-1FB7-89BB-CCA2BFA92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CAB7C-A7E0-7B5A-84B8-C6969EE9C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32853-715C-4092-0B76-9E6A842CE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BE05B-26B8-0CF4-8361-F9FDBB847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0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1D75E-7DA4-9683-05CD-858384D5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51533-150E-FC56-E256-B7A5D04E8B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25012-4C81-387E-C7C2-54BB41285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8CF74-D2C8-5935-16E3-A737DB8D9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09436-7176-79FE-96CA-4469533D9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0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FC7660-D238-3E3D-2370-AFC55E8B42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CCFAD7-304B-1A1B-6D59-D6ABAA8CB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2BA83-272F-A49D-B722-BD284F2C5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E04F9-8912-1CF1-8DE1-1AB6A4084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5EBA8-54BD-EF1A-0B32-720B73506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01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14818-155D-F78C-0E79-0E4C12267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2A6F1-9E9F-AFBE-2FB5-6C6ADE04E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35335-73F7-6F58-D2F3-C962D44B6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0E3AD-9A94-FB30-2C77-ADADAF6E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ED49E-F38B-FF52-2069-28FED0127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6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AE0AE-A268-D913-5A04-89319FB8A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10363-CB17-091D-74AB-CC0E70DB3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EB4E9-C14E-7FA2-A147-0DC3C3D73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6DC88-BD09-0623-51B7-FFBCCA53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064D0-DCE0-934A-3D7E-DD945D9C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1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E0912-818B-5A0A-8F9C-BAF7161D0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1D523-CA5F-BCF7-11EB-0F320E5DFE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4139E-6AA3-D59B-C488-C7C087F1A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7A2BF7-CA38-DAAB-8E68-547B04D83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338CA3-E8BA-9D05-E142-B326D432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FD2761-2553-4309-1D2E-A1E330458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4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1CB94-A722-4529-C481-D94E063CD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1A934-D28E-02B5-F6D0-DF8AE1856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262FFA-B3C6-E41B-52F1-BFFEB53A2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E99B78-2869-BA73-CAF5-EF9351E5E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D89575-BD6C-9F83-6479-4D1FBD75E9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B08815-9205-E79B-5C4C-0C5B31FCC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88A585-23CA-6405-FF04-DB6249BD8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5C46B3-4524-9320-6C59-3C2D64BE5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7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5FD68-0244-3413-CB5C-7876CCBD2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9B10BA-CDAD-3B62-39E2-790976DEC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F9685-70FC-5416-624B-D37C64D2A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28C86C-CF9E-B781-725E-C3C48E7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61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D47673-A01D-6537-04DE-AE094FC8C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C17360-FD33-999F-EC64-92CA5276F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80399-18D8-47A6-B81D-223E6C9F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7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E64A7-8B64-685A-1BA5-EE0D7EDE8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107C6-EB78-4CB2-CAAB-B2ED7C36C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6A77A-6D8F-D36D-515B-4F61B512C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31DD0-8E7E-FFA3-FCFD-07237C012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58C0E-D33E-6707-135A-69ACBA3F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DC23C-A48A-8988-7EFE-AB0607443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06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02CBC-CB0E-F5BE-727E-6F0DD2CBF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6E5EE9-E73D-5B94-AE78-A59F5F1AE0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CD757-A4E3-27BA-425C-8F5EDFB6A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5B420-2DA4-F140-D5BC-F7F899B0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C971A-62F8-2A3F-5989-AACCF7DEF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F562C-4519-689A-293D-5B2CC604C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3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78EC64-237F-7114-68B3-1B40A2502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62DCE-2337-F2F5-0AB1-AE6E1CE2C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E6232-36CA-854E-003A-97FFD07E3B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827E8-AD2F-40F3-A98E-F3EF092DF826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D2696-9815-9420-2F8A-FF0CFF4028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5F989-C178-C780-4CEC-1DF8262435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309B3-5F78-41C9-9B1F-824AEDEC6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41B93-229C-4183-F568-D1E0BDAF79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PRESENTATION ON TAKAFUL MICROINSURANCE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AA7A4D-8061-2C30-DEC4-920162FAA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17408"/>
          </a:xfrm>
        </p:spPr>
        <p:txBody>
          <a:bodyPr/>
          <a:lstStyle/>
          <a:p>
            <a:r>
              <a:rPr lang="en-GB" dirty="0"/>
              <a:t>By Solomon Zegeye</a:t>
            </a:r>
          </a:p>
          <a:p>
            <a:r>
              <a:rPr lang="en-GB" dirty="0"/>
              <a:t>Manager: Microinsurance and Agricultural Insurance Business</a:t>
            </a:r>
          </a:p>
          <a:p>
            <a:pPr algn="r"/>
            <a:r>
              <a:rPr lang="en-GB" dirty="0"/>
              <a:t>November 2023</a:t>
            </a:r>
          </a:p>
          <a:p>
            <a:pPr algn="r"/>
            <a:r>
              <a:rPr lang="en-GB" dirty="0"/>
              <a:t>Addis Ababa</a:t>
            </a:r>
          </a:p>
          <a:p>
            <a:pPr algn="r"/>
            <a:r>
              <a:rPr lang="en-GB" dirty="0"/>
              <a:t>Ethiopia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861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A68BB0-F732-E2AD-DE7A-2093C564D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1. What is Takaful Microinsurance?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F6944-7E43-ADC9-940A-80DDBB96F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652332" cy="4351338"/>
          </a:xfrm>
        </p:spPr>
        <p:txBody>
          <a:bodyPr>
            <a:normAutofit/>
          </a:bodyPr>
          <a:lstStyle/>
          <a:p>
            <a:endParaRPr lang="en-GB" dirty="0">
              <a:solidFill>
                <a:schemeClr val="bg1"/>
              </a:solidFill>
              <a:highlight>
                <a:srgbClr val="FFFF00"/>
              </a:highlight>
              <a:latin typeface="Google Sans"/>
            </a:endParaRPr>
          </a:p>
          <a:p>
            <a:pPr algn="just"/>
            <a:r>
              <a:rPr lang="en-GB" dirty="0">
                <a:solidFill>
                  <a:schemeClr val="bg1"/>
                </a:solidFill>
                <a:latin typeface="Google Sans"/>
              </a:rPr>
              <a:t>M</a:t>
            </a:r>
            <a:r>
              <a:rPr lang="en-GB" b="0" i="0" dirty="0">
                <a:solidFill>
                  <a:schemeClr val="bg1"/>
                </a:solidFill>
                <a:effectLst/>
                <a:latin typeface="Google Sans"/>
              </a:rPr>
              <a:t>icro-takaful or Islamic microinsurance is a type of takaful product designed to respond to the financial needs of low-income households to cope with significant expenses or as a temporary or partial relief for financial difficulties happening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538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E7F384-4B6F-270B-F910-08092CCE8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b="0" i="0" dirty="0">
                <a:solidFill>
                  <a:srgbClr val="FFFFFF"/>
                </a:solidFill>
                <a:effectLst/>
                <a:latin typeface="Google Sans"/>
              </a:rPr>
              <a:t>2. What are the key elements of takaful?</a:t>
            </a:r>
            <a:br>
              <a:rPr lang="en-GB" sz="40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CAFDD-2C42-E9A1-EF77-FB8D9F3A9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400" b="0" i="0" dirty="0">
                <a:effectLst/>
                <a:latin typeface="Google Sans"/>
              </a:rPr>
              <a:t>A takaful contract must be based on principles of co-operation, protection and mutual responsibility. </a:t>
            </a:r>
            <a:r>
              <a:rPr lang="en-GB" sz="2400" dirty="0">
                <a:latin typeface="Google Sans"/>
              </a:rPr>
              <a:t>It must </a:t>
            </a:r>
            <a:r>
              <a:rPr lang="en-GB" sz="2400" b="0" i="0" dirty="0">
                <a:effectLst/>
                <a:latin typeface="Google Sans"/>
              </a:rPr>
              <a:t> avoid acts of:</a:t>
            </a:r>
          </a:p>
          <a:p>
            <a:pPr marL="514350" indent="-514350">
              <a:buAutoNum type="arabicPeriod"/>
            </a:pPr>
            <a:r>
              <a:rPr lang="en-GB" sz="2000" b="1" dirty="0">
                <a:latin typeface="Google Sans"/>
              </a:rPr>
              <a:t>I</a:t>
            </a:r>
            <a:r>
              <a:rPr lang="en-GB" sz="2000" b="1" i="0" dirty="0">
                <a:effectLst/>
                <a:latin typeface="Google Sans"/>
              </a:rPr>
              <a:t>nterest (</a:t>
            </a:r>
            <a:r>
              <a:rPr lang="en-GB" sz="2000" b="1" i="0" dirty="0" err="1">
                <a:effectLst/>
                <a:latin typeface="Google Sans"/>
              </a:rPr>
              <a:t>riba</a:t>
            </a:r>
            <a:r>
              <a:rPr lang="en-GB" sz="2000" b="1" i="0" dirty="0">
                <a:effectLst/>
                <a:latin typeface="Google Sans"/>
              </a:rPr>
              <a:t>), </a:t>
            </a:r>
          </a:p>
          <a:p>
            <a:pPr marL="514350" indent="-514350">
              <a:buAutoNum type="arabicPeriod"/>
            </a:pPr>
            <a:r>
              <a:rPr lang="en-GB" sz="2000" b="1" dirty="0">
                <a:latin typeface="Google Sans"/>
              </a:rPr>
              <a:t>G</a:t>
            </a:r>
            <a:r>
              <a:rPr lang="en-GB" sz="2000" b="1" i="0" dirty="0">
                <a:effectLst/>
                <a:latin typeface="Google Sans"/>
              </a:rPr>
              <a:t>ambling (al-</a:t>
            </a:r>
            <a:r>
              <a:rPr lang="en-GB" sz="2000" b="1" i="0" dirty="0" err="1">
                <a:effectLst/>
                <a:latin typeface="Google Sans"/>
              </a:rPr>
              <a:t>maisir</a:t>
            </a:r>
            <a:r>
              <a:rPr lang="en-GB" sz="2000" b="1" i="0" dirty="0">
                <a:effectLst/>
                <a:latin typeface="Google Sans"/>
              </a:rPr>
              <a:t>) and </a:t>
            </a:r>
          </a:p>
          <a:p>
            <a:pPr marL="514350" indent="-514350">
              <a:buAutoNum type="arabicPeriod"/>
            </a:pPr>
            <a:r>
              <a:rPr lang="en-GB" sz="2000" b="1" dirty="0">
                <a:latin typeface="Google Sans"/>
              </a:rPr>
              <a:t>U</a:t>
            </a:r>
            <a:r>
              <a:rPr lang="en-GB" sz="2000" b="1" i="0" dirty="0">
                <a:effectLst/>
                <a:latin typeface="Google Sans"/>
              </a:rPr>
              <a:t>ncertainty (al-</a:t>
            </a:r>
            <a:r>
              <a:rPr lang="en-GB" sz="2000" b="1" i="0" dirty="0" err="1">
                <a:effectLst/>
                <a:latin typeface="Google Sans"/>
              </a:rPr>
              <a:t>gharar</a:t>
            </a:r>
            <a:r>
              <a:rPr lang="en-GB" sz="2000" b="1" i="0" dirty="0">
                <a:effectLst/>
                <a:latin typeface="Google Sans"/>
              </a:rPr>
              <a:t>).</a:t>
            </a:r>
            <a:endParaRPr lang="en-GB" sz="2000" b="1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3706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F1A642-AEAA-44E5-6AB3-DBB2B49F3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GB" sz="4000" dirty="0"/>
              <a:t>3. What are the Core Principles of Takaful?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47A02-2EEC-00DB-F1F0-0ECCA6042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5697055" cy="388982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b="1" i="0" dirty="0">
                <a:effectLst/>
                <a:latin typeface="Google Sans"/>
              </a:rPr>
              <a:t>The core principles of Takaful are:</a:t>
            </a:r>
            <a:endParaRPr lang="en-GB" sz="2000" b="0" i="0" dirty="0">
              <a:effectLst/>
              <a:latin typeface="Google Sans"/>
            </a:endParaRPr>
          </a:p>
          <a:p>
            <a:pPr marL="0" indent="0">
              <a:buNone/>
            </a:pPr>
            <a:r>
              <a:rPr lang="en-GB" sz="2000" b="0" i="0" dirty="0">
                <a:effectLst/>
                <a:latin typeface="Google Sans"/>
              </a:rPr>
              <a:t>1</a:t>
            </a:r>
            <a:r>
              <a:rPr lang="en-GB" sz="2400" b="0" i="0" dirty="0">
                <a:effectLst/>
                <a:latin typeface="Google Sans"/>
              </a:rPr>
              <a:t>. Policyholders cooperate among themselves for their common good.</a:t>
            </a:r>
          </a:p>
          <a:p>
            <a:pPr marL="0" indent="0">
              <a:buNone/>
            </a:pPr>
            <a:r>
              <a:rPr lang="en-GB" sz="2400" b="0" i="0" dirty="0">
                <a:effectLst/>
                <a:latin typeface="Google Sans"/>
              </a:rPr>
              <a:t>2. Every Policy holder pays subscription to help those that need assistance.</a:t>
            </a:r>
          </a:p>
          <a:p>
            <a:pPr marL="0" indent="0">
              <a:buNone/>
            </a:pPr>
            <a:r>
              <a:rPr lang="en-GB" sz="2400" b="0" i="0" dirty="0">
                <a:effectLst/>
                <a:latin typeface="Google Sans"/>
              </a:rPr>
              <a:t>3. Divide losses and liabilities among the community by a pooling system.</a:t>
            </a:r>
          </a:p>
          <a:p>
            <a:pPr marL="0" indent="0">
              <a:buNone/>
            </a:pPr>
            <a:r>
              <a:rPr lang="en-GB" sz="2400" b="0" i="0" dirty="0">
                <a:effectLst/>
                <a:latin typeface="Google Sans"/>
              </a:rPr>
              <a:t>4. Eliminate uncertainty in respect of subscription and compensation.</a:t>
            </a:r>
          </a:p>
          <a:p>
            <a:endParaRPr lang="en-US" sz="2000" dirty="0"/>
          </a:p>
        </p:txBody>
      </p:sp>
      <p:pic>
        <p:nvPicPr>
          <p:cNvPr id="5" name="Picture 4" descr="Spheres in balance">
            <a:extLst>
              <a:ext uri="{FF2B5EF4-FFF2-40B4-BE49-F238E27FC236}">
                <a16:creationId xmlns:a16="http://schemas.microsoft.com/office/drawing/2014/main" id="{1A1E1BB3-17ED-293E-4BE5-E396937D3E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64" r="24346" b="-1"/>
          <a:stretch/>
        </p:blipFill>
        <p:spPr>
          <a:xfrm>
            <a:off x="6783295" y="1"/>
            <a:ext cx="56970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712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B10F8D-F715-4A44-A799-9A5D48DB8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ctr"/>
            <a:r>
              <a:rPr lang="en-GB" sz="3200" b="0" i="0" dirty="0">
                <a:solidFill>
                  <a:srgbClr val="FFFFFF"/>
                </a:solidFill>
                <a:effectLst/>
                <a:latin typeface="Google Sans"/>
              </a:rPr>
              <a:t>4. Why takaful is important?</a:t>
            </a:r>
            <a:br>
              <a:rPr lang="en-GB" sz="32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</a:br>
            <a:endParaRPr lang="en-US" sz="32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52989D9-794F-D986-9710-FF1402FE6A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87575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204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hand holding a pen and shading circles on a sheet">
            <a:extLst>
              <a:ext uri="{FF2B5EF4-FFF2-40B4-BE49-F238E27FC236}">
                <a16:creationId xmlns:a16="http://schemas.microsoft.com/office/drawing/2014/main" id="{F5381476-9B60-9611-F5C6-B8CD8E5213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376" r="11905" b="-1"/>
          <a:stretch/>
        </p:blipFill>
        <p:spPr>
          <a:xfrm>
            <a:off x="7418439" y="10"/>
            <a:ext cx="4773559" cy="6857990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9B296B9-C5A5-4E4F-9B60-C907B5F14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0300FD3-5AF1-6305-15FA-907807267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2285995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83B50B-7593-7FCF-4933-0A47B1BCA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955" y="328512"/>
            <a:ext cx="5501148" cy="1628970"/>
          </a:xfrm>
        </p:spPr>
        <p:txBody>
          <a:bodyPr anchor="ctr">
            <a:normAutofit/>
          </a:bodyPr>
          <a:lstStyle/>
          <a:p>
            <a:r>
              <a:rPr lang="en-GB" sz="3200" dirty="0"/>
              <a:t>5. Regulatory and Policy/Strategy Environment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0AEB3-2C29-608E-AFDF-7B8DE2375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476" y="2404533"/>
            <a:ext cx="7211961" cy="4246990"/>
          </a:xfrm>
        </p:spPr>
        <p:txBody>
          <a:bodyPr anchor="ctr">
            <a:normAutofit/>
          </a:bodyPr>
          <a:lstStyle/>
          <a:p>
            <a:pPr marL="514350" indent="-514350">
              <a:buAutoNum type="arabicPeriod"/>
            </a:pPr>
            <a:r>
              <a:rPr lang="en-GB" sz="2600" b="1" dirty="0"/>
              <a:t>Regulatory Framework (Proclamation No. 1163/2019</a:t>
            </a:r>
            <a:r>
              <a:rPr lang="en-GB" sz="1400" b="1" dirty="0"/>
              <a:t>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2000" dirty="0"/>
              <a:t>Proclamation No 1163/2019 (amended), article 60, sub-article(1) stated that the National Bank of Ethiopia shall issue directive to prescribe additional conditions for the Licensing and Supervision of a takaful insurance company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2000" dirty="0"/>
              <a:t>Sub-article(2) of the above proclamation provided that the National Bank of Ethiopia, notwithstanding sub-article(1), may issue  directive  to regulate takaful insurance carried on alongside a conventional insurance business.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sz="2000" dirty="0"/>
              <a:t>Hence all insurers providing takaful insurance in Ethiopia are operating the business alongside the conventional insurance. No new takaful insurance company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38161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83B50B-7593-7FCF-4933-0A47B1BCA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GB" sz="3700" dirty="0"/>
              <a:t>5. Regulatory and Policy/Strategy Environment… </a:t>
            </a: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0AEB3-2C29-608E-AFDF-7B8DE2375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974" y="2743200"/>
            <a:ext cx="5860026" cy="36131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1400" b="1" dirty="0"/>
              <a:t>2</a:t>
            </a:r>
            <a:r>
              <a:rPr lang="en-GB" sz="1800" b="1" dirty="0"/>
              <a:t>. Supervision of Takaful Window Operator Directive No STB/1/2020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1400" dirty="0"/>
              <a:t>The Directive was issued on June 15,2020 by NBE. The directive provides details, among which the major ones are:</a:t>
            </a:r>
          </a:p>
          <a:p>
            <a:pPr marL="457200" indent="-457200">
              <a:buAutoNum type="arabicPeriod"/>
            </a:pPr>
            <a:r>
              <a:rPr lang="en-GB" sz="1400" b="1" dirty="0"/>
              <a:t>Takaful Operator</a:t>
            </a:r>
            <a:r>
              <a:rPr lang="en-GB" sz="1400" dirty="0"/>
              <a:t>: A company licensed to transact a full-fledged takaful</a:t>
            </a:r>
          </a:p>
          <a:p>
            <a:pPr marL="457200" indent="-457200">
              <a:buAutoNum type="arabicPeriod"/>
            </a:pPr>
            <a:r>
              <a:rPr lang="en-GB" sz="1400" b="1" dirty="0"/>
              <a:t>Takaful Window Operator</a:t>
            </a:r>
            <a:r>
              <a:rPr lang="en-GB" sz="1400" dirty="0"/>
              <a:t>: Means an insurance company authorized to transact takaful  business through a takaful window or branch alongside the conventional insurance business.</a:t>
            </a:r>
          </a:p>
          <a:p>
            <a:pPr marL="457200" indent="-457200">
              <a:buAutoNum type="arabicPeriod"/>
            </a:pPr>
            <a:r>
              <a:rPr lang="en-GB" sz="1400" b="1" dirty="0"/>
              <a:t>Takaful Product types</a:t>
            </a:r>
            <a:r>
              <a:rPr lang="en-GB" sz="1400" dirty="0"/>
              <a:t>: are family and general takaful</a:t>
            </a:r>
          </a:p>
          <a:p>
            <a:pPr marL="457200" indent="-457200">
              <a:buAutoNum type="arabicPeriod"/>
            </a:pPr>
            <a:r>
              <a:rPr lang="en-GB" sz="1400" b="1" dirty="0"/>
              <a:t>Establishing sharia Council</a:t>
            </a:r>
          </a:p>
          <a:p>
            <a:pPr marL="457200" indent="-457200">
              <a:buAutoNum type="arabicPeriod"/>
            </a:pPr>
            <a:r>
              <a:rPr lang="en-GB" sz="1400" b="1" dirty="0"/>
              <a:t>Setting up separate account</a:t>
            </a:r>
          </a:p>
        </p:txBody>
      </p:sp>
      <p:pic>
        <p:nvPicPr>
          <p:cNvPr id="5" name="Picture 4" descr="Outdoor warehouse">
            <a:extLst>
              <a:ext uri="{FF2B5EF4-FFF2-40B4-BE49-F238E27FC236}">
                <a16:creationId xmlns:a16="http://schemas.microsoft.com/office/drawing/2014/main" id="{86A5BE3D-AF02-F085-6A13-B8BF78F677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39" r="25984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589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DE1BEE-B904-DEB5-9F3F-69D16546B67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7457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439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</vt:lpstr>
      <vt:lpstr>Calibri</vt:lpstr>
      <vt:lpstr>Calibri Light</vt:lpstr>
      <vt:lpstr>Google Sans</vt:lpstr>
      <vt:lpstr>Wingdings</vt:lpstr>
      <vt:lpstr>Office Theme</vt:lpstr>
      <vt:lpstr>PRESENTATION ON TAKAFUL MICROINSURANCE</vt:lpstr>
      <vt:lpstr>1. What is Takaful Microinsurance?</vt:lpstr>
      <vt:lpstr>2. What are the key elements of takaful? </vt:lpstr>
      <vt:lpstr>3. What are the Core Principles of Takaful? </vt:lpstr>
      <vt:lpstr>4. Why takaful is important? </vt:lpstr>
      <vt:lpstr>5. Regulatory and Policy/Strategy Environment </vt:lpstr>
      <vt:lpstr>5. Regulatory and Policy/Strategy Environment…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ON TAKAFUL MICROINSURANCE</dc:title>
  <dc:creator>Solomon Zegeye</dc:creator>
  <cp:lastModifiedBy>Solomon Zegeye</cp:lastModifiedBy>
  <cp:revision>4</cp:revision>
  <dcterms:created xsi:type="dcterms:W3CDTF">2023-11-21T18:36:23Z</dcterms:created>
  <dcterms:modified xsi:type="dcterms:W3CDTF">2023-11-22T18:35:41Z</dcterms:modified>
</cp:coreProperties>
</file>